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Выполнила студентка  2 курса,ППОпп-21</a:t>
            </a:r>
          </a:p>
          <a:p>
            <a:r>
              <a:rPr lang="ru-RU" dirty="0" smtClean="0"/>
              <a:t>Шаталова В.А.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Социальное воспитание в различных воспитательных организациях.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109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1) Мудрик, А. В. Социальная педагогика : Учеб. для студ. </a:t>
            </a:r>
            <a:r>
              <a:rPr lang="ru-RU" sz="2400" dirty="0" err="1"/>
              <a:t>высш</a:t>
            </a:r>
            <a:r>
              <a:rPr lang="ru-RU" sz="2400" dirty="0"/>
              <a:t>. </a:t>
            </a:r>
            <a:r>
              <a:rPr lang="ru-RU" sz="2400" dirty="0" err="1"/>
              <a:t>пед</a:t>
            </a:r>
            <a:r>
              <a:rPr lang="ru-RU" sz="2400" dirty="0"/>
              <a:t>. учеб. заведений / А. В. Мудрик ; [Под ред. </a:t>
            </a:r>
            <a:r>
              <a:rPr lang="ru-RU" sz="2400" dirty="0" err="1"/>
              <a:t>В.А.Сластенина</a:t>
            </a:r>
            <a:r>
              <a:rPr lang="ru-RU" sz="2400" dirty="0"/>
              <a:t>]. - 4-е изд., доп. - М. : Академия, 2003. - 199с.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) Мустаева, Ф. А. Основы социальной педагогики : учеб. для студ. </a:t>
            </a:r>
            <a:r>
              <a:rPr lang="ru-RU" sz="2400" dirty="0" err="1"/>
              <a:t>высш</a:t>
            </a:r>
            <a:r>
              <a:rPr lang="ru-RU" sz="2400" dirty="0"/>
              <a:t>. </a:t>
            </a:r>
            <a:r>
              <a:rPr lang="ru-RU" sz="2400" dirty="0" err="1"/>
              <a:t>пед</a:t>
            </a:r>
            <a:r>
              <a:rPr lang="ru-RU" sz="2400" dirty="0"/>
              <a:t>. учеб. заведений, </a:t>
            </a:r>
            <a:r>
              <a:rPr lang="ru-RU" sz="2400" dirty="0" err="1"/>
              <a:t>обуч</a:t>
            </a:r>
            <a:r>
              <a:rPr lang="ru-RU" sz="2400" dirty="0"/>
              <a:t>. по спец. "Соц. педагогика" / Ф. А. Мустаева. - [2-е изд., </a:t>
            </a:r>
            <a:r>
              <a:rPr lang="ru-RU" sz="2400" dirty="0" err="1"/>
              <a:t>перераб</a:t>
            </a:r>
            <a:r>
              <a:rPr lang="ru-RU" sz="2400" dirty="0"/>
              <a:t>. и доп.]. - Москва : Екатеринбург : Академический проект : Деловая книга, 2002. - 415 с</a:t>
            </a:r>
          </a:p>
          <a:p>
            <a:pPr marL="0" indent="0">
              <a:buNone/>
            </a:pPr>
            <a:r>
              <a:rPr lang="ru-RU" sz="2400" dirty="0" smtClean="0"/>
              <a:t>3) Мартынова</a:t>
            </a:r>
            <a:r>
              <a:rPr lang="ru-RU" sz="2400" dirty="0"/>
              <a:t>, В. В. Социальная педагогика : программно-методический комплекс / В. В. Мартынова ; М-во образования РБ, УО "Белорус. гос. </a:t>
            </a:r>
            <a:r>
              <a:rPr lang="ru-RU" sz="2400" dirty="0" err="1"/>
              <a:t>пед</a:t>
            </a:r>
            <a:r>
              <a:rPr lang="ru-RU" sz="2400" dirty="0"/>
              <a:t>. ун-т им. М. Танка", Фак. социально-</a:t>
            </a:r>
            <a:r>
              <a:rPr lang="ru-RU" sz="2400" dirty="0" err="1"/>
              <a:t>пед</a:t>
            </a:r>
            <a:r>
              <a:rPr lang="ru-RU" sz="2400" dirty="0"/>
              <a:t>. технологий. - Минск : БГПУ, 2006. - 83 с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Список литературы.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1331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r>
              <a:rPr lang="ru-RU" sz="2400" dirty="0"/>
              <a:t>Социальное воспитание  - составная часть относительно контролируемой социализации (наряду с семейным воспитанием, религиозным воспитанием, коррекционным воспитанием).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Воспитательные </a:t>
            </a:r>
            <a:r>
              <a:rPr lang="ru-RU" sz="2400" dirty="0"/>
              <a:t>организации - специально создаваемые государственные и негосударственные организации, основной задачей которых является социальное воспитание опреде­ленных возрастных групп </a:t>
            </a:r>
            <a:r>
              <a:rPr lang="ru-RU" sz="2400" dirty="0" smtClean="0"/>
              <a:t>населения.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Основные понятия.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1518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 воспитательных организациях воспитание реализуется в трёх взаимосвязанных и в то же время относительно автономных по содержанию, формам, способам и стилю взаимодействия субъектов процессах: организации социального опыта воспитуемых, их образования и оказания им индивидуальной помощи.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Воспитательные организации 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8044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Организация социального опыта осуществляется через: организацию быта и жизнедеятельности формализованных групп (коллективов); организацию взаимодействия (см. Педагогическое взаимодействие), а также обучение ему; стимулирование самодеятельности в формализованных группах и влияние на неформальные </a:t>
            </a:r>
            <a:r>
              <a:rPr lang="ru-RU" sz="2400" dirty="0" err="1" smtClean="0"/>
              <a:t>микрогруппы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</a:t>
            </a:r>
            <a:r>
              <a:rPr lang="ru-RU" sz="2400" dirty="0"/>
              <a:t>Индивидуальная помощь - это осознанная попытка помочь человеку прибрести знания, установки, умения, необходимые для удовлетворения потребностей и интересов других людей; в осознании и, в необходимых случаях, изменении человеком своих ценностных установок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1794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400" dirty="0"/>
              <a:t>В различных видах и типах воспитательных организаций и в конкретных организациях объём и соотношение организации социального опыта, образования и индивидуальной помощи существенно различны. Различия зависят как от функций организаций, так и от ценностных устремлений, установок и концепций воспитания, имеющихся у педагогов данной воспитательной организации. Эти различия определяют содержание и характер взаимодействия, которое реализуется в воспитательной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9257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По принципу вхождения человека в воспитательную организа­цию можно выделить обязательные (школы), добровольные (клубы, детские и юношеские объединения и др.), принудительные (</a:t>
            </a:r>
            <a:r>
              <a:rPr lang="ru-RU" sz="2400" dirty="0" err="1"/>
              <a:t>спец­учреждения</a:t>
            </a:r>
            <a:r>
              <a:rPr lang="ru-RU" sz="2400" dirty="0"/>
              <a:t> для детей с антисоциальным поведением, психически­ми и иными аномалиями</a:t>
            </a:r>
            <a:r>
              <a:rPr lang="ru-RU" sz="2400" dirty="0" smtClean="0"/>
              <a:t>).</a:t>
            </a:r>
          </a:p>
          <a:p>
            <a:r>
              <a:rPr lang="ru-RU" sz="2400" dirty="0"/>
              <a:t>По юридическому статусу воспитательные организации могут быть государственными, общественными, </a:t>
            </a:r>
            <a:r>
              <a:rPr lang="ru-RU" sz="2400" dirty="0" err="1" smtClean="0"/>
              <a:t>коммерческими,частными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По степени открытости-закрытости: открытые (школы), </a:t>
            </a:r>
            <a:r>
              <a:rPr lang="ru-RU" sz="2400" dirty="0" err="1"/>
              <a:t>интернатные</a:t>
            </a:r>
            <a:r>
              <a:rPr lang="ru-RU" sz="2400" dirty="0"/>
              <a:t>, закрытые (</a:t>
            </a:r>
            <a:r>
              <a:rPr lang="ru-RU" sz="2400" dirty="0" err="1"/>
              <a:t>спецучреждения</a:t>
            </a:r>
            <a:r>
              <a:rPr lang="ru-RU" sz="2400" dirty="0"/>
              <a:t>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Воспитательные организации могут быть охарактеризованы по ряду относительно автономных параметров.</a:t>
            </a:r>
          </a:p>
        </p:txBody>
      </p:sp>
    </p:spTree>
    <p:extLst>
      <p:ext uri="{BB962C8B-B14F-4D97-AF65-F5344CB8AC3E}">
        <p14:creationId xmlns:p14="http://schemas.microsoft.com/office/powerpoint/2010/main" val="370937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1)приобщение </a:t>
            </a:r>
            <a:r>
              <a:rPr lang="ru-RU" sz="2400" dirty="0"/>
              <a:t>человека к культуре общества;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2)создание </a:t>
            </a:r>
            <a:r>
              <a:rPr lang="ru-RU" sz="2400" dirty="0"/>
              <a:t>условий для индивидуального раз­вития и духовно-ценностной ориентации;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3)автономизация </a:t>
            </a:r>
            <a:r>
              <a:rPr lang="ru-RU" sz="2400" dirty="0"/>
              <a:t>подрас­тающих поколений от взрослых;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4)дифференциация </a:t>
            </a:r>
            <a:r>
              <a:rPr lang="ru-RU" sz="2400" dirty="0"/>
              <a:t>воспитуемых в соответствии с их личностными ресурсами применительно к ре­альной </a:t>
            </a:r>
            <a:r>
              <a:rPr lang="ru-RU" sz="2400" dirty="0" smtClean="0"/>
              <a:t>социально-профессиональной </a:t>
            </a:r>
            <a:r>
              <a:rPr lang="ru-RU" sz="2400" dirty="0"/>
              <a:t>структуре общества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Функции воспитательных организаций в процессе </a:t>
            </a:r>
            <a:r>
              <a:rPr lang="ru-RU" sz="3200" dirty="0" smtClean="0"/>
              <a:t>социализации.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311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</a:t>
            </a:r>
            <a:r>
              <a:rPr lang="ru-RU" sz="2400" dirty="0" smtClean="0"/>
              <a:t> </a:t>
            </a:r>
            <a:r>
              <a:rPr lang="ru-RU" sz="2400" dirty="0"/>
              <a:t>различных типах воспитательных ор­ганизаций </a:t>
            </a:r>
            <a:r>
              <a:rPr lang="ru-RU" sz="2400" dirty="0" smtClean="0"/>
              <a:t> объем </a:t>
            </a:r>
            <a:r>
              <a:rPr lang="ru-RU" sz="2400" dirty="0"/>
              <a:t>и соотношение отдельных составляющих </a:t>
            </a:r>
            <a:r>
              <a:rPr lang="ru-RU" sz="2400" dirty="0" smtClean="0"/>
              <a:t>существенно </a:t>
            </a:r>
            <a:r>
              <a:rPr lang="ru-RU" sz="2400" dirty="0"/>
              <a:t>различны. Раз­личия зависят </a:t>
            </a:r>
            <a:r>
              <a:rPr lang="ru-RU" sz="2400" dirty="0" smtClean="0"/>
              <a:t>к </a:t>
            </a:r>
            <a:r>
              <a:rPr lang="ru-RU" sz="2400" dirty="0"/>
              <a:t>от типа </a:t>
            </a:r>
            <a:r>
              <a:rPr lang="ru-RU" sz="2400" dirty="0" smtClean="0"/>
              <a:t>организации и </a:t>
            </a:r>
            <a:r>
              <a:rPr lang="ru-RU" sz="2400" dirty="0"/>
              <a:t>главным образом от ценностных устремлений, установок </a:t>
            </a:r>
            <a:r>
              <a:rPr lang="ru-RU" sz="2400" dirty="0" smtClean="0"/>
              <a:t>,и  </a:t>
            </a:r>
            <a:r>
              <a:rPr lang="ru-RU" sz="2400" dirty="0"/>
              <a:t>концепций воспитания, которые реализуют в своей деятельности </a:t>
            </a:r>
            <a:r>
              <a:rPr lang="ru-RU" sz="2400" dirty="0" smtClean="0"/>
              <a:t>работающие </a:t>
            </a:r>
            <a:r>
              <a:rPr lang="ru-RU" sz="2400" dirty="0"/>
              <a:t>в них </a:t>
            </a:r>
            <a:r>
              <a:rPr lang="ru-RU" sz="2400" dirty="0" smtClean="0"/>
              <a:t>педагоги.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Образование включает в себя: систематическое обучение (фор­мальное образование, как основное, так и дополнительное); про­свещение, </a:t>
            </a:r>
            <a:r>
              <a:rPr lang="ru-RU" sz="2400" dirty="0" smtClean="0"/>
              <a:t>то есть распространение </a:t>
            </a:r>
            <a:r>
              <a:rPr lang="ru-RU" sz="2400" dirty="0"/>
              <a:t>культуры (нефор­мальное </a:t>
            </a:r>
            <a:r>
              <a:rPr lang="ru-RU" sz="2400" dirty="0" smtClean="0"/>
              <a:t>образование),стимулирование </a:t>
            </a:r>
            <a:r>
              <a:rPr lang="ru-RU" sz="2400" dirty="0"/>
              <a:t>самообразования.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3139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процессе социализации детей, подростков, юношей воспитательные организации игра­ют двоякую </a:t>
            </a:r>
            <a:r>
              <a:rPr lang="ru-RU" sz="2400" dirty="0" smtClean="0"/>
              <a:t>роль.</a:t>
            </a:r>
          </a:p>
          <a:p>
            <a:pPr marL="0" indent="0">
              <a:buNone/>
            </a:pPr>
            <a:r>
              <a:rPr lang="ru-RU" sz="2400" dirty="0" smtClean="0"/>
              <a:t>С одной </a:t>
            </a:r>
            <a:r>
              <a:rPr lang="ru-RU" sz="2400" dirty="0"/>
              <a:t>стороны, именно в них осуществля­ется социальное воспитание как относитель­но социально контролируемая социализация. </a:t>
            </a:r>
            <a:r>
              <a:rPr lang="ru-RU" sz="2400" dirty="0" smtClean="0"/>
              <a:t>С другой, </a:t>
            </a:r>
            <a:r>
              <a:rPr lang="ru-RU" sz="2400" dirty="0"/>
              <a:t>они, как всякие человеческие общности, влияют на своих членов стихийно в процессе взаимодействия членов организации.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И </a:t>
            </a:r>
            <a:r>
              <a:rPr lang="ru-RU" sz="2400" dirty="0"/>
              <a:t>это влияние по своему характеру не совпадает с ценностями и норма­ми, культивируемыми в процессе социального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2139964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690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Социальное воспитание в различных воспитательных организациях.</vt:lpstr>
      <vt:lpstr>Основные понятия.</vt:lpstr>
      <vt:lpstr>Воспитательные организации .</vt:lpstr>
      <vt:lpstr>Презентация PowerPoint</vt:lpstr>
      <vt:lpstr>Презентация PowerPoint</vt:lpstr>
      <vt:lpstr>Воспитательные организации могут быть охарактеризованы по ряду относительно автономных параметров.</vt:lpstr>
      <vt:lpstr>Функции воспитательных организаций в процессе социализации.</vt:lpstr>
      <vt:lpstr>Презентация PowerPoint</vt:lpstr>
      <vt:lpstr>Презентация PowerPoint</vt:lpstr>
      <vt:lpstr>Список литературы.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воспитание в различных воспитательных организациях.</dc:title>
  <dc:creator>Виктория Шаталова</dc:creator>
  <cp:lastModifiedBy>dns1</cp:lastModifiedBy>
  <cp:revision>5</cp:revision>
  <dcterms:created xsi:type="dcterms:W3CDTF">2015-05-20T12:29:13Z</dcterms:created>
  <dcterms:modified xsi:type="dcterms:W3CDTF">2015-05-20T13:06:10Z</dcterms:modified>
</cp:coreProperties>
</file>