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74" d="100"/>
          <a:sy n="74" d="100"/>
        </p:scale>
        <p:origin x="5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5/18/2015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5/18/2015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5/18/2015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5/18/2015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5/18/2015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Ребёнок и закономерности его социализации – объект и предмет социальной педагогики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Выполнила </a:t>
            </a:r>
            <a:r>
              <a:rPr lang="ru-RU" dirty="0" err="1" smtClean="0"/>
              <a:t>егорова</a:t>
            </a:r>
            <a:r>
              <a:rPr lang="ru-RU" dirty="0" smtClean="0"/>
              <a:t> </a:t>
            </a:r>
            <a:r>
              <a:rPr lang="ru-RU" dirty="0" err="1" smtClean="0"/>
              <a:t>наталия</a:t>
            </a:r>
            <a:r>
              <a:rPr lang="ru-RU" dirty="0" smtClean="0"/>
              <a:t>. Ппопп-21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47518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1365161"/>
            <a:ext cx="10363826" cy="49970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/>
              <a:t>Среда не должна заменять родителей. Взрослым необходимо бороться с нехваткой времени. Важно помнить, что современный ребенок – полноправный партнер в общении. Осознавая это, взрослый не только помогает развитию ребенка, но и сам развивается. Среда в таком случае является средством на пути достижения целей и задач.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66024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149" y="0"/>
            <a:ext cx="10364451" cy="1596177"/>
          </a:xfrm>
        </p:spPr>
        <p:txBody>
          <a:bodyPr/>
          <a:lstStyle/>
          <a:p>
            <a:r>
              <a:rPr lang="ru-RU" dirty="0"/>
              <a:t>Усвоение социальных ролей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824248"/>
            <a:ext cx="10363826" cy="49669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/>
              <a:t>Социальные роли связаны с социальным статусом, профессией или видом деятельности (учитель, ученик, студент, продавец). Это стандартизированные безличные роли, строящиеся на основе прав и обязанностей, независимо от того, кто эти роли исполняет. Выделяют социально-демографические роли: муж, жена, дочь, сын, внук.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5182295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167426"/>
            <a:ext cx="10363826" cy="6297768"/>
          </a:xfrm>
        </p:spPr>
        <p:txBody>
          <a:bodyPr>
            <a:normAutofit/>
          </a:bodyPr>
          <a:lstStyle/>
          <a:p>
            <a:r>
              <a:rPr lang="ru-RU" sz="2800" dirty="0"/>
              <a:t>Межличностные роли связаны с межличностными отношениями, которые регулируются на эмоциональном уровне (лидер, обиженный, пренебрегаемый, кумир семьи, любимый и т. д</a:t>
            </a:r>
            <a:r>
              <a:rPr lang="ru-RU" sz="2800" dirty="0" smtClean="0"/>
              <a:t>.).</a:t>
            </a:r>
          </a:p>
          <a:p>
            <a:r>
              <a:rPr lang="ru-RU" sz="2800" dirty="0" smtClean="0"/>
              <a:t>Эмоциональные </a:t>
            </a:r>
            <a:r>
              <a:rPr lang="ru-RU" sz="2800" dirty="0"/>
              <a:t>роли (например, </a:t>
            </a:r>
            <a:r>
              <a:rPr lang="ru-RU" sz="2800" dirty="0" smtClean="0"/>
              <a:t>медицинские </a:t>
            </a:r>
            <a:r>
              <a:rPr lang="ru-RU" sz="2800" dirty="0"/>
              <a:t>сестры, </a:t>
            </a:r>
            <a:r>
              <a:rPr lang="ru-RU" sz="2800" dirty="0" smtClean="0"/>
              <a:t>врачи </a:t>
            </a:r>
            <a:r>
              <a:rPr lang="ru-RU" sz="2800" dirty="0"/>
              <a:t>или </a:t>
            </a:r>
            <a:r>
              <a:rPr lang="ru-RU" sz="2800" dirty="0" smtClean="0"/>
              <a:t>полицейские)</a:t>
            </a:r>
            <a:endParaRPr lang="ru-RU" sz="2800" dirty="0"/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4494554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373488"/>
            <a:ext cx="10363826" cy="54177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/>
              <a:t>Социальная роль - ожидание, предъявляемое обществом к личности, занимающей тот или иной статус. Она не зависит от самой личности, ее желаний и существует как бы помимо и до самой личности. Основные требования вырабатывались, шлифовались обществом и существуют независимо от конкретных людей, вопреки их желаниям и представлениям.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5001952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261504" y="1107585"/>
            <a:ext cx="10363826" cy="53404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/>
              <a:t>Основные характеристики социальной роли - эмоциональность; способ получения; масштаб; формализация и мотивация. В целом, социальная роль, которую выполняет человек, весьма значительна в его жизни, в его умении эффективно функционировать в рамках общества.</a:t>
            </a:r>
          </a:p>
          <a:p>
            <a:pPr marL="0" indent="0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48153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Содержание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ru-RU" dirty="0"/>
              <a:t>Внешние и </a:t>
            </a:r>
            <a:r>
              <a:rPr lang="ru-RU" dirty="0" smtClean="0"/>
              <a:t>внутренние </a:t>
            </a:r>
            <a:r>
              <a:rPr lang="ru-RU" dirty="0"/>
              <a:t>факторы развития ребёнка.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dirty="0"/>
              <a:t>Противоречия – движущие силы развития ребёнка.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dirty="0"/>
              <a:t>Влияние среды на развитие ребёнка.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/>
              <a:t>Усвоение социальных ролей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2334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180975"/>
            <a:ext cx="9753600" cy="649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1750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4" y="90483"/>
            <a:ext cx="10364451" cy="1596177"/>
          </a:xfrm>
        </p:spPr>
        <p:txBody>
          <a:bodyPr/>
          <a:lstStyle/>
          <a:p>
            <a:pPr lvl="0"/>
            <a:r>
              <a:rPr lang="ru-RU" dirty="0"/>
              <a:t>Внешние и внутренние факторы развития ребёнка.</a:t>
            </a:r>
            <a:br>
              <a:rPr lang="ru-RU" dirty="0"/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1120462"/>
            <a:ext cx="10363826" cy="5383369"/>
          </a:xfrm>
        </p:spPr>
        <p:txBody>
          <a:bodyPr/>
          <a:lstStyle/>
          <a:p>
            <a:pPr marL="0" indent="0">
              <a:buNone/>
            </a:pPr>
            <a:r>
              <a:rPr lang="ru-RU" sz="2800" dirty="0"/>
              <a:t>Внутренние </a:t>
            </a:r>
            <a:r>
              <a:rPr lang="ru-RU" sz="2800" dirty="0" smtClean="0"/>
              <a:t>факторы: </a:t>
            </a:r>
            <a:r>
              <a:rPr lang="ru-RU" sz="2800" dirty="0"/>
              <a:t>анатомо- физиологические особенности индивида, особенности его нервной системы и задатки. </a:t>
            </a:r>
            <a:endParaRPr lang="ru-RU" sz="2800" dirty="0" smtClean="0"/>
          </a:p>
          <a:p>
            <a:pPr marL="0" indent="0">
              <a:buNone/>
            </a:pPr>
            <a:r>
              <a:rPr lang="ru-RU" sz="2800" dirty="0" smtClean="0"/>
              <a:t>Внешние факторы: развития </a:t>
            </a:r>
            <a:r>
              <a:rPr lang="ru-RU" sz="2800" dirty="0"/>
              <a:t>личности находятся в окружающей среде. Обычно здесь выделяют природно- географическую и социальную </a:t>
            </a:r>
            <a:r>
              <a:rPr lang="ru-RU" sz="2800" dirty="0" smtClean="0"/>
              <a:t>среду.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0572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592429"/>
            <a:ext cx="10363826" cy="5533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/>
              <a:t>К внешним факторам относятся:</a:t>
            </a:r>
          </a:p>
          <a:p>
            <a:r>
              <a:rPr lang="ru-RU" sz="2800" dirty="0" smtClean="0"/>
              <a:t>Среда</a:t>
            </a:r>
          </a:p>
          <a:p>
            <a:r>
              <a:rPr lang="ru-RU" sz="2800" dirty="0" smtClean="0"/>
              <a:t>Общение </a:t>
            </a:r>
          </a:p>
          <a:p>
            <a:r>
              <a:rPr lang="ru-RU" sz="2800" dirty="0" smtClean="0"/>
              <a:t>Воспитание</a:t>
            </a:r>
          </a:p>
          <a:p>
            <a:r>
              <a:rPr lang="ru-RU" sz="2800" dirty="0" smtClean="0"/>
              <a:t>Деятельность </a:t>
            </a:r>
          </a:p>
          <a:p>
            <a:r>
              <a:rPr lang="ru-RU" sz="2800" dirty="0" smtClean="0"/>
              <a:t>самовоспитание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6678740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0744" y="-102700"/>
            <a:ext cx="10364451" cy="1596177"/>
          </a:xfrm>
        </p:spPr>
        <p:txBody>
          <a:bodyPr/>
          <a:lstStyle/>
          <a:p>
            <a:r>
              <a:rPr lang="ru-RU" dirty="0"/>
              <a:t>Противоречия – движущие силы развития ребёнка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1094704"/>
            <a:ext cx="10363826" cy="5563673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 smtClean="0"/>
              <a:t>В</a:t>
            </a:r>
            <a:r>
              <a:rPr lang="ru-RU" sz="2800" dirty="0" smtClean="0"/>
              <a:t>иды противоречий: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800" u="sng" dirty="0"/>
              <a:t>Внешние противоречия</a:t>
            </a:r>
            <a:r>
              <a:rPr lang="ru-RU" sz="2800" dirty="0"/>
              <a:t>, порожденные взаимодействием человека с окружающим миром</a:t>
            </a:r>
            <a:r>
              <a:rPr lang="ru-RU" sz="28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800" u="sng" dirty="0"/>
              <a:t>Индивидуальные противоречия</a:t>
            </a:r>
            <a:r>
              <a:rPr lang="ru-RU" sz="2800" dirty="0"/>
              <a:t>, обусловленные конкретной ситуацией развития каждого человека</a:t>
            </a:r>
            <a:r>
              <a:rPr lang="ru-RU" sz="28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800" dirty="0"/>
              <a:t> </a:t>
            </a:r>
            <a:r>
              <a:rPr lang="ru-RU" sz="2800" u="sng" dirty="0"/>
              <a:t>Общественное противоречие</a:t>
            </a:r>
            <a:r>
              <a:rPr lang="ru-RU" sz="2800" dirty="0"/>
              <a:t>, возникающее в результате развития производительных сил закосневшими и устаревшими производственными отношениями.</a:t>
            </a:r>
            <a:endParaRPr lang="ru-RU" sz="2800" dirty="0" smtClean="0"/>
          </a:p>
          <a:p>
            <a:pPr marL="457200" indent="-457200">
              <a:buFont typeface="+mj-lt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16415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40912" y="734096"/>
            <a:ext cx="11475076" cy="65682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dirty="0"/>
              <a:t>Противоречие возникает на стыке требований жизни и уровня готовности детей к участию в общественной жизни и производства. Осмысление требований к жизни, приведение содержания к организации воспитания в соответствие с этими требованиями </a:t>
            </a:r>
            <a:r>
              <a:rPr lang="ru-RU" sz="2800" dirty="0" smtClean="0"/>
              <a:t>запаздывает бурное развитие </a:t>
            </a:r>
            <a:r>
              <a:rPr lang="ru-RU" sz="2800" dirty="0"/>
              <a:t>научно-технического процесса. </a:t>
            </a:r>
            <a:r>
              <a:rPr lang="ru-RU" sz="2800" dirty="0" smtClean="0"/>
              <a:t>разрешение противоречия требует </a:t>
            </a:r>
            <a:r>
              <a:rPr lang="ru-RU" sz="2800" dirty="0"/>
              <a:t>ритмичного и систематического обновления содержания воспитания и </a:t>
            </a:r>
            <a:r>
              <a:rPr lang="ru-RU" sz="2800" dirty="0" smtClean="0"/>
              <a:t>обучения. </a:t>
            </a:r>
            <a:r>
              <a:rPr lang="ru-RU" sz="2800" dirty="0"/>
              <a:t>Это есть противоречие между новыми условиями общественной жизни и устаревшими способами подготовки к ней.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441319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sz="quarter" idx="13"/>
          </p:nvPr>
        </p:nvSpPr>
        <p:spPr>
          <a:xfrm>
            <a:off x="1030310" y="1416207"/>
            <a:ext cx="10363200" cy="51863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/>
              <a:t>противоречие является реальной движущей силой, стимулом для детей к познанию, к активному участию в воспитательном процессе. Оно обуславливает положение ребёнка в образовательно-воспитательной подготовке к участию в жизни общества не только как объекта, но и субъекта воспитательного взаимодействия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2387614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7865" y="0"/>
            <a:ext cx="10364451" cy="1596177"/>
          </a:xfrm>
        </p:spPr>
        <p:txBody>
          <a:bodyPr/>
          <a:lstStyle/>
          <a:p>
            <a:r>
              <a:rPr lang="ru-RU" dirty="0"/>
              <a:t>Влияние среды на развитие ребёнка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1107584"/>
            <a:ext cx="10363826" cy="54091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/>
              <a:t>Что же такое – среда? Это все, что окружает и несет в себе информацию, а также оказывает влияние на жизнедеятельность людей независимо от возраста. Раз уж так остро стоит вопрос о влиянии среды на ребенка, то не стоит забывать и о влиянии среды на взрослого. Три компонента воспитания – ребенок – среда — взрослый, не будут противопоставляться, если развиваются в одном направлении, дополняют друг друга и подчиняются общим задачам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425114252"/>
      </p:ext>
    </p:extLst>
  </p:cSld>
  <p:clrMapOvr>
    <a:masterClrMapping/>
  </p:clrMapOvr>
</p:sld>
</file>

<file path=ppt/theme/theme1.xml><?xml version="1.0" encoding="utf-8"?>
<a:theme xmlns:a="http://schemas.openxmlformats.org/drawingml/2006/main" name="Капля">
  <a:themeElements>
    <a:clrScheme name="Droplet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TM04033925[[fn=Капля]]</Template>
  <TotalTime>40</TotalTime>
  <Words>533</Words>
  <Application>Microsoft Office PowerPoint</Application>
  <PresentationFormat>Широкоэкранный</PresentationFormat>
  <Paragraphs>32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7" baseType="lpstr">
      <vt:lpstr>Arial</vt:lpstr>
      <vt:lpstr>Tw Cen MT</vt:lpstr>
      <vt:lpstr>Капля</vt:lpstr>
      <vt:lpstr>Ребёнок и закономерности его социализации – объект и предмет социальной педагогики </vt:lpstr>
      <vt:lpstr>Содержание</vt:lpstr>
      <vt:lpstr>Презентация PowerPoint</vt:lpstr>
      <vt:lpstr>Внешние и внутренние факторы развития ребёнка. </vt:lpstr>
      <vt:lpstr>Презентация PowerPoint</vt:lpstr>
      <vt:lpstr>Противоречия – движущие силы развития ребёнка</vt:lpstr>
      <vt:lpstr>Презентация PowerPoint</vt:lpstr>
      <vt:lpstr>Презентация PowerPoint</vt:lpstr>
      <vt:lpstr>Влияние среды на развитие ребёнка</vt:lpstr>
      <vt:lpstr>Презентация PowerPoint</vt:lpstr>
      <vt:lpstr>Усвоение социальных ролей 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Ребёнок и закономерности его социализации – объект и предмет социальной педагогики</dc:title>
  <dc:creator>Наташа</dc:creator>
  <cp:lastModifiedBy>Наташа</cp:lastModifiedBy>
  <cp:revision>4</cp:revision>
  <dcterms:created xsi:type="dcterms:W3CDTF">2015-05-18T13:25:58Z</dcterms:created>
  <dcterms:modified xsi:type="dcterms:W3CDTF">2015-05-18T14:06:49Z</dcterms:modified>
</cp:coreProperties>
</file>